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Open Sans Light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4" roundtripDataSignature="AMtx7mjqGajz8zP0Z/3fbeSKoNTPbfzt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penSansLight-bold.fntdata"/><Relationship Id="rId16" Type="http://schemas.openxmlformats.org/officeDocument/2006/relationships/font" Target="fonts/OpenSansLigh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Light-boldItalic.fntdata"/><Relationship Id="rId6" Type="http://schemas.openxmlformats.org/officeDocument/2006/relationships/slide" Target="slides/slide1.xml"/><Relationship Id="rId18" Type="http://schemas.openxmlformats.org/officeDocument/2006/relationships/font" Target="fonts/OpenSans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4.jpg>
</file>

<file path=ppt/media/image5.jp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Neposouvejte textová pole, neměňte fonty. Hlavní nadpis kapitálkami. </a:t>
            </a:r>
            <a:r>
              <a:rPr lang="en">
                <a:solidFill>
                  <a:schemeClr val="dk1"/>
                </a:solidFill>
              </a:rPr>
              <a:t>Dávejte pozor, abyste neodsadili texty na další řádek – byla by tam divná mezera.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a7d3693d31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1a7d3693d31_2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a621f93c9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a621f93c9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a66f740b4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a66f740b4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a66f740b41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a66f740b41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a621f93c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a621f93c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a7d3693d3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1a7d3693d3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Neposouvejte textová pole, ve výjimečných případech můžete drobně zmenšit písmo. Nadpis kapitálkami.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a816e1dd2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1a816e1dd2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Neposouvejte textová pole, ve výjimečných případech můžete drobně zmenšit písmo. Nadpis kapitálkami.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Neposouvejte textová pole, ve výjimečných případech můžete drobně zmenšit písmo. Nadpis kapitálkami.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 Základní - 1row">
  <p:cSld name="OBJECT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idx="1" type="body"/>
          </p:nvPr>
        </p:nvSpPr>
        <p:spPr>
          <a:xfrm>
            <a:off x="453200" y="1022393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3850" lvl="2" marL="1371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1" name="Google Shape;11;p20"/>
          <p:cNvSpPr txBox="1"/>
          <p:nvPr>
            <p:ph idx="12" type="sldNum"/>
          </p:nvPr>
        </p:nvSpPr>
        <p:spPr>
          <a:xfrm>
            <a:off x="7190321" y="4555450"/>
            <a:ext cx="5646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" name="Google Shape;12;p20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Claim - bílé pozadí">
  <p:cSld name="CUSTOM_4_1">
    <p:bg>
      <p:bgPr>
        <a:solidFill>
          <a:schemeClr val="l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6"/>
          <p:cNvSpPr txBox="1"/>
          <p:nvPr>
            <p:ph type="title"/>
          </p:nvPr>
        </p:nvSpPr>
        <p:spPr>
          <a:xfrm>
            <a:off x="452625" y="2571750"/>
            <a:ext cx="8238900" cy="135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- Claim minimal">
  <p:cSld name="CUSTOM_4_1_1">
    <p:bg>
      <p:bgPr>
        <a:solidFill>
          <a:schemeClr val="l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7"/>
          <p:cNvSpPr txBox="1"/>
          <p:nvPr>
            <p:ph type="title"/>
          </p:nvPr>
        </p:nvSpPr>
        <p:spPr>
          <a:xfrm>
            <a:off x="452625" y="1896600"/>
            <a:ext cx="8238900" cy="13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 Title - verze 2">
  <p:cSld name="CUSTOM_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8"/>
          <p:cNvSpPr txBox="1"/>
          <p:nvPr>
            <p:ph type="title"/>
          </p:nvPr>
        </p:nvSpPr>
        <p:spPr>
          <a:xfrm>
            <a:off x="445875" y="3619475"/>
            <a:ext cx="82473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28"/>
          <p:cNvSpPr txBox="1"/>
          <p:nvPr>
            <p:ph idx="1" type="subTitle"/>
          </p:nvPr>
        </p:nvSpPr>
        <p:spPr>
          <a:xfrm>
            <a:off x="486475" y="4290875"/>
            <a:ext cx="6861600" cy="3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i="0" sz="1800" u="none" cap="none" strike="noStrike">
                <a:solidFill>
                  <a:srgbClr val="888888"/>
                </a:solidFill>
              </a:defRPr>
            </a:lvl1pPr>
            <a:lvl2pPr lvl="1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2pPr>
            <a:lvl3pPr lvl="2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3pPr>
            <a:lvl4pPr lvl="3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4pPr>
            <a:lvl5pPr lvl="4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5pPr>
            <a:lvl6pPr lvl="5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6pPr>
            <a:lvl7pPr lvl="6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7pPr>
            <a:lvl8pPr lvl="7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8pPr>
            <a:lvl9pPr lvl="8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Prázdný">
  <p:cSld name="CUSTOM_2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Prázdný s logem">
  <p:cSld name="CUSTOM_3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Claim - gradient foto">
  <p:cSld name="OBJECT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1"/>
          <p:cNvSpPr txBox="1"/>
          <p:nvPr>
            <p:ph idx="12" type="sldNum"/>
          </p:nvPr>
        </p:nvSpPr>
        <p:spPr>
          <a:xfrm>
            <a:off x="5627995" y="4541088"/>
            <a:ext cx="212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31"/>
          <p:cNvSpPr txBox="1"/>
          <p:nvPr>
            <p:ph type="title"/>
          </p:nvPr>
        </p:nvSpPr>
        <p:spPr>
          <a:xfrm>
            <a:off x="452625" y="2571750"/>
            <a:ext cx="8238900" cy="135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44">
          <p15:clr>
            <a:srgbClr val="FA7B17"/>
          </p15:clr>
        </p15:guide>
        <p15:guide id="2" pos="2880">
          <p15:clr>
            <a:srgbClr val="FA7B17"/>
          </p15:clr>
        </p15:guide>
        <p15:guide id="3" pos="2721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Claim - gradient vlastní foto">
  <p:cSld name="OBJECT_2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2"/>
          <p:cNvSpPr txBox="1"/>
          <p:nvPr>
            <p:ph idx="12" type="sldNum"/>
          </p:nvPr>
        </p:nvSpPr>
        <p:spPr>
          <a:xfrm>
            <a:off x="5627995" y="4541088"/>
            <a:ext cx="212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32"/>
          <p:cNvSpPr txBox="1"/>
          <p:nvPr>
            <p:ph type="title"/>
          </p:nvPr>
        </p:nvSpPr>
        <p:spPr>
          <a:xfrm>
            <a:off x="452625" y="2571750"/>
            <a:ext cx="8238900" cy="135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44">
          <p15:clr>
            <a:srgbClr val="FA7B17"/>
          </p15:clr>
        </p15:guide>
        <p15:guide id="2" pos="2880">
          <p15:clr>
            <a:srgbClr val="FA7B17"/>
          </p15:clr>
        </p15:guide>
        <p15:guide id="3" pos="2721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Sponzoři - delší text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3"/>
          <p:cNvSpPr txBox="1"/>
          <p:nvPr>
            <p:ph idx="1" type="body"/>
          </p:nvPr>
        </p:nvSpPr>
        <p:spPr>
          <a:xfrm>
            <a:off x="453200" y="1022397"/>
            <a:ext cx="8238300" cy="2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3850" lvl="2" marL="1371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6" name="Google Shape;56;p33"/>
          <p:cNvSpPr txBox="1"/>
          <p:nvPr>
            <p:ph type="title"/>
          </p:nvPr>
        </p:nvSpPr>
        <p:spPr>
          <a:xfrm>
            <a:off x="453200" y="438625"/>
            <a:ext cx="69267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 Sponzoři - heslo">
  <p:cSld name="CUSTOM_7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4"/>
          <p:cNvSpPr txBox="1"/>
          <p:nvPr>
            <p:ph type="title"/>
          </p:nvPr>
        </p:nvSpPr>
        <p:spPr>
          <a:xfrm>
            <a:off x="453200" y="1905200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enom nadpis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a7d3693d31_2_9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g1a7d3693d31_2_9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2" name="Google Shape;62;g1a7d3693d31_2_9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3" name="Google Shape;63;g1a7d3693d31_2_9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 Title - verze 1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7"/>
          <p:cNvSpPr txBox="1"/>
          <p:nvPr>
            <p:ph type="title"/>
          </p:nvPr>
        </p:nvSpPr>
        <p:spPr>
          <a:xfrm>
            <a:off x="445875" y="1493274"/>
            <a:ext cx="5885700" cy="17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17"/>
          <p:cNvSpPr txBox="1"/>
          <p:nvPr>
            <p:ph idx="1" type="subTitle"/>
          </p:nvPr>
        </p:nvSpPr>
        <p:spPr>
          <a:xfrm>
            <a:off x="486475" y="3202675"/>
            <a:ext cx="5102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i="0" sz="1800" u="none" cap="none" strike="noStrike">
                <a:solidFill>
                  <a:schemeClr val="lt1"/>
                </a:solidFill>
              </a:defRPr>
            </a:lvl1pPr>
            <a:lvl2pPr lvl="1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2pPr>
            <a:lvl3pPr lvl="2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3pPr>
            <a:lvl4pPr lvl="3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4pPr>
            <a:lvl5pPr lvl="4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5pPr>
            <a:lvl6pPr lvl="5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6pPr>
            <a:lvl7pPr lvl="6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7pPr>
            <a:lvl8pPr lvl="7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8pPr>
            <a:lvl9pPr lvl="8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i="0" sz="2300" u="none" cap="none" strike="noStrike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Medailonek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8" title="Nadpis"/>
          <p:cNvSpPr txBox="1"/>
          <p:nvPr>
            <p:ph type="title"/>
          </p:nvPr>
        </p:nvSpPr>
        <p:spPr>
          <a:xfrm>
            <a:off x="5021600" y="3328100"/>
            <a:ext cx="36699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" name="Google Shape;18;p18"/>
          <p:cNvSpPr txBox="1"/>
          <p:nvPr>
            <p:ph idx="1" type="body"/>
          </p:nvPr>
        </p:nvSpPr>
        <p:spPr>
          <a:xfrm>
            <a:off x="5021600" y="1098600"/>
            <a:ext cx="3669900" cy="19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42900" lvl="2" marL="1371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42900" lvl="3" marL="1828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42900" lvl="4" marL="22860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42900" lvl="6" marL="3200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42900" lvl="7" marL="3657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42900" lvl="8" marL="4114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19" name="Google Shape;19;p18"/>
          <p:cNvSpPr txBox="1"/>
          <p:nvPr>
            <p:ph idx="2" type="subTitle"/>
          </p:nvPr>
        </p:nvSpPr>
        <p:spPr>
          <a:xfrm>
            <a:off x="4892325" y="3680850"/>
            <a:ext cx="36699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i="1" sz="1800">
                <a:solidFill>
                  <a:srgbClr val="888888"/>
                </a:solidFill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05">
          <p15:clr>
            <a:srgbClr val="FA7B17"/>
          </p15:clr>
        </p15:guide>
        <p15:guide id="2" pos="488">
          <p15:clr>
            <a:srgbClr val="4A86E8"/>
          </p15:clr>
        </p15:guide>
        <p15:guide id="3" pos="2381">
          <p15:clr>
            <a:srgbClr val="4A86E8"/>
          </p15:clr>
        </p15:guide>
        <p15:guide id="4" orient="horz" pos="669">
          <p15:clr>
            <a:srgbClr val="4A86E8"/>
          </p15:clr>
        </p15:guide>
        <p15:guide id="5" orient="horz" pos="2563">
          <p15:clr>
            <a:srgbClr val="4A86E8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 Sekce s podnadpisem">
  <p:cSld name="CUSTOM_5">
    <p:bg>
      <p:bgPr>
        <a:solidFill>
          <a:schemeClr val="dk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9"/>
          <p:cNvSpPr txBox="1"/>
          <p:nvPr>
            <p:ph type="title"/>
          </p:nvPr>
        </p:nvSpPr>
        <p:spPr>
          <a:xfrm>
            <a:off x="467000" y="2571750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2" name="Google Shape;22;p19"/>
          <p:cNvSpPr txBox="1"/>
          <p:nvPr>
            <p:ph idx="1" type="subTitle"/>
          </p:nvPr>
        </p:nvSpPr>
        <p:spPr>
          <a:xfrm>
            <a:off x="445225" y="3211350"/>
            <a:ext cx="8238900" cy="9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 Základní - 2row">
  <p:cSld name="OBJECT_2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1"/>
          <p:cNvSpPr txBox="1"/>
          <p:nvPr>
            <p:ph idx="1" type="body"/>
          </p:nvPr>
        </p:nvSpPr>
        <p:spPr>
          <a:xfrm>
            <a:off x="453200" y="1443050"/>
            <a:ext cx="8238300" cy="30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3850" lvl="2" marL="1371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25" name="Google Shape;25;p21"/>
          <p:cNvSpPr txBox="1"/>
          <p:nvPr>
            <p:ph idx="12" type="sldNum"/>
          </p:nvPr>
        </p:nvSpPr>
        <p:spPr>
          <a:xfrm>
            <a:off x="5627995" y="4541088"/>
            <a:ext cx="212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21"/>
          <p:cNvSpPr txBox="1"/>
          <p:nvPr>
            <p:ph type="title"/>
          </p:nvPr>
        </p:nvSpPr>
        <p:spPr>
          <a:xfrm>
            <a:off x="453200" y="438625"/>
            <a:ext cx="8238300" cy="8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 Foto - půl vpravo">
  <p:cSld name="OBJECT_2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/>
          <p:nvPr>
            <p:ph idx="12" type="sldNum"/>
          </p:nvPr>
        </p:nvSpPr>
        <p:spPr>
          <a:xfrm>
            <a:off x="5627995" y="4541088"/>
            <a:ext cx="212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22" title="Nadpis"/>
          <p:cNvSpPr txBox="1"/>
          <p:nvPr>
            <p:ph type="title"/>
          </p:nvPr>
        </p:nvSpPr>
        <p:spPr>
          <a:xfrm>
            <a:off x="453200" y="438625"/>
            <a:ext cx="36699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0" name="Google Shape;30;p22"/>
          <p:cNvSpPr txBox="1"/>
          <p:nvPr>
            <p:ph idx="1" type="body"/>
          </p:nvPr>
        </p:nvSpPr>
        <p:spPr>
          <a:xfrm>
            <a:off x="453200" y="1022400"/>
            <a:ext cx="36699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3850" lvl="2" marL="1371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 Foto - půl vlevo">
  <p:cSld name="OBJECT_2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3"/>
          <p:cNvSpPr txBox="1"/>
          <p:nvPr>
            <p:ph idx="12" type="sldNum"/>
          </p:nvPr>
        </p:nvSpPr>
        <p:spPr>
          <a:xfrm>
            <a:off x="5627995" y="4541088"/>
            <a:ext cx="2127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23" title="Nadpis"/>
          <p:cNvSpPr txBox="1"/>
          <p:nvPr>
            <p:ph type="title"/>
          </p:nvPr>
        </p:nvSpPr>
        <p:spPr>
          <a:xfrm>
            <a:off x="5021600" y="438625"/>
            <a:ext cx="36699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>
            <a:lvl1pPr lvl="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4" name="Google Shape;34;p23"/>
          <p:cNvSpPr txBox="1"/>
          <p:nvPr>
            <p:ph idx="1" type="body"/>
          </p:nvPr>
        </p:nvSpPr>
        <p:spPr>
          <a:xfrm>
            <a:off x="5021600" y="1022400"/>
            <a:ext cx="36699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3850" lvl="2" marL="1371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 Foto - velká s krátkým textem">
  <p:cSld name="OBJECT_2_2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4"/>
          <p:cNvSpPr txBox="1"/>
          <p:nvPr>
            <p:ph idx="1" type="body"/>
          </p:nvPr>
        </p:nvSpPr>
        <p:spPr>
          <a:xfrm>
            <a:off x="453200" y="3981795"/>
            <a:ext cx="8238300" cy="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3850" lvl="2" marL="1371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426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 Claim - modré pozadí">
  <p:cSld name="CUSTOM_4">
    <p:bg>
      <p:bgPr>
        <a:solidFill>
          <a:schemeClr val="dk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5"/>
          <p:cNvSpPr txBox="1"/>
          <p:nvPr>
            <p:ph type="title"/>
          </p:nvPr>
        </p:nvSpPr>
        <p:spPr>
          <a:xfrm>
            <a:off x="452625" y="2571750"/>
            <a:ext cx="8238900" cy="135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idx="1" type="body"/>
          </p:nvPr>
        </p:nvSpPr>
        <p:spPr>
          <a:xfrm>
            <a:off x="453200" y="1022393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b="0" i="0" sz="21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b="0" i="0" sz="15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b="0" i="0" sz="14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b="0" i="0" sz="12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7" name="Google Shape;7;p16"/>
          <p:cNvSpPr txBox="1"/>
          <p:nvPr>
            <p:ph idx="12" type="sldNum"/>
          </p:nvPr>
        </p:nvSpPr>
        <p:spPr>
          <a:xfrm>
            <a:off x="7190321" y="4555450"/>
            <a:ext cx="5646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6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b="0" i="0" sz="2400" u="none" cap="none" strike="noStrik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285">
          <p15:clr>
            <a:srgbClr val="000000"/>
          </p15:clr>
        </p15:guide>
        <p15:guide id="4" pos="5475">
          <p15:clr>
            <a:srgbClr val="000000"/>
          </p15:clr>
        </p15:guide>
        <p15:guide id="5" orient="horz" pos="276">
          <p15:clr>
            <a:srgbClr val="000000"/>
          </p15:clr>
        </p15:guide>
        <p15:guide id="6" orient="horz" pos="2833">
          <p15:clr>
            <a:srgbClr val="000000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28.jpg"/><Relationship Id="rId5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19.png"/><Relationship Id="rId6" Type="http://schemas.openxmlformats.org/officeDocument/2006/relationships/image" Target="../media/image22.png"/><Relationship Id="rId7" Type="http://schemas.openxmlformats.org/officeDocument/2006/relationships/image" Target="../media/image1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Relationship Id="rId4" Type="http://schemas.openxmlformats.org/officeDocument/2006/relationships/image" Target="../media/image2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"/>
          <p:cNvSpPr txBox="1"/>
          <p:nvPr>
            <p:ph type="title"/>
          </p:nvPr>
        </p:nvSpPr>
        <p:spPr>
          <a:xfrm>
            <a:off x="445875" y="1493274"/>
            <a:ext cx="5885700" cy="17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HACKATHON 2022</a:t>
            </a:r>
            <a:endParaRPr/>
          </a:p>
        </p:txBody>
      </p:sp>
      <p:sp>
        <p:nvSpPr>
          <p:cNvPr id="69" name="Google Shape;69;p1"/>
          <p:cNvSpPr txBox="1"/>
          <p:nvPr>
            <p:ph idx="1" type="subTitle"/>
          </p:nvPr>
        </p:nvSpPr>
        <p:spPr>
          <a:xfrm>
            <a:off x="486475" y="3202675"/>
            <a:ext cx="5102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n"/>
              <a:t>TÝM TESTER TORNADO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a7d3693d31_2_13"/>
          <p:cNvSpPr/>
          <p:nvPr/>
        </p:nvSpPr>
        <p:spPr>
          <a:xfrm>
            <a:off x="-1" y="0"/>
            <a:ext cx="9141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Tornado on a field" id="146" name="Google Shape;146;g1a7d3693d31_2_13"/>
          <p:cNvPicPr preferRelativeResize="0"/>
          <p:nvPr/>
        </p:nvPicPr>
        <p:blipFill rotWithShape="1">
          <a:blip r:embed="rId3">
            <a:alphaModFix/>
          </a:blip>
          <a:srcRect b="4907" l="0" r="0" t="12064"/>
          <a:stretch/>
        </p:blipFill>
        <p:spPr>
          <a:xfrm>
            <a:off x="-2285" y="8"/>
            <a:ext cx="9144003" cy="514349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1a7d3693d31_2_13"/>
          <p:cNvSpPr/>
          <p:nvPr/>
        </p:nvSpPr>
        <p:spPr>
          <a:xfrm>
            <a:off x="0" y="1655702"/>
            <a:ext cx="9144000" cy="2371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4901"/>
                </a:srgbClr>
              </a:gs>
              <a:gs pos="50000">
                <a:srgbClr val="000000">
                  <a:alpha val="29803"/>
                </a:srgbClr>
              </a:gs>
              <a:gs pos="75000">
                <a:srgbClr val="000000">
                  <a:alpha val="14901"/>
                </a:srgbClr>
              </a:gs>
              <a:gs pos="100000">
                <a:srgbClr val="000000">
                  <a:alpha val="0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g1a7d3693d31_2_13"/>
          <p:cNvSpPr txBox="1"/>
          <p:nvPr/>
        </p:nvSpPr>
        <p:spPr>
          <a:xfrm>
            <a:off x="822960" y="244163"/>
            <a:ext cx="7543800" cy="2681100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DĚKUJEME ZA POZORNOST</a:t>
            </a:r>
            <a:endParaRPr sz="2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TESTER TORNADO</a:t>
            </a:r>
            <a:endParaRPr sz="2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301" y="669869"/>
            <a:ext cx="3796175" cy="390380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2"/>
          <p:cNvPicPr preferRelativeResize="0"/>
          <p:nvPr/>
        </p:nvPicPr>
        <p:blipFill rotWithShape="1">
          <a:blip r:embed="rId4">
            <a:alphaModFix/>
          </a:blip>
          <a:srcRect b="2678" l="12927" r="20711" t="2678"/>
          <a:stretch/>
        </p:blipFill>
        <p:spPr>
          <a:xfrm>
            <a:off x="628850" y="948900"/>
            <a:ext cx="3324600" cy="324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6" name="Google Shape;76;p2"/>
          <p:cNvSpPr txBox="1"/>
          <p:nvPr>
            <p:ph type="title"/>
          </p:nvPr>
        </p:nvSpPr>
        <p:spPr>
          <a:xfrm>
            <a:off x="4623800" y="3771500"/>
            <a:ext cx="36699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2100"/>
              <a:t>TESTER TORNADO</a:t>
            </a:r>
            <a:endParaRPr sz="2000"/>
          </a:p>
        </p:txBody>
      </p:sp>
      <p:sp>
        <p:nvSpPr>
          <p:cNvPr id="77" name="Google Shape;77;p2"/>
          <p:cNvSpPr txBox="1"/>
          <p:nvPr>
            <p:ph idx="1" type="body"/>
          </p:nvPr>
        </p:nvSpPr>
        <p:spPr>
          <a:xfrm>
            <a:off x="4490600" y="514350"/>
            <a:ext cx="4854900" cy="23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b="1"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TOHLE JE NÁŠ TÝM</a:t>
            </a:r>
            <a:r>
              <a:rPr b="1"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  <a:endParaRPr b="1" sz="1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</a:pPr>
            <a:r>
              <a:rPr lang="en" sz="1400">
                <a:solidFill>
                  <a:srgbClr val="434343"/>
                </a:solidFill>
              </a:rPr>
              <a:t>Nikola Schebestiková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</a:pPr>
            <a:r>
              <a:rPr lang="en" sz="1400">
                <a:solidFill>
                  <a:srgbClr val="434343"/>
                </a:solidFill>
              </a:rPr>
              <a:t>Veronika Pokorná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</a:pPr>
            <a:r>
              <a:rPr lang="en" sz="1400">
                <a:solidFill>
                  <a:srgbClr val="434343"/>
                </a:solidFill>
              </a:rPr>
              <a:t>Gabriela Dyworová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</a:pPr>
            <a:r>
              <a:rPr lang="en" sz="1400">
                <a:solidFill>
                  <a:srgbClr val="434343"/>
                </a:solidFill>
              </a:rPr>
              <a:t>Petra Šimanská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</a:pPr>
            <a:r>
              <a:rPr lang="en" sz="1400">
                <a:solidFill>
                  <a:srgbClr val="434343"/>
                </a:solidFill>
              </a:rPr>
              <a:t>Lucie Vildomcová</a:t>
            </a:r>
            <a:endParaRPr sz="1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ODKUD JSME:</a:t>
            </a:r>
            <a:r>
              <a:rPr lang="en" sz="1400">
                <a:solidFill>
                  <a:schemeClr val="dk2"/>
                </a:solidFill>
              </a:rPr>
              <a:t> </a:t>
            </a:r>
            <a:r>
              <a:rPr lang="en" sz="1300"/>
              <a:t>Ostrava, Hlučín, Třinec</a:t>
            </a:r>
            <a:endParaRPr sz="1300"/>
          </a:p>
          <a:p>
            <a:pPr indent="0" lvl="0" marL="0" rtl="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b="1" lang="en" sz="13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CO NÁS SPOJUJE:</a:t>
            </a:r>
            <a:r>
              <a:rPr b="1"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/>
              <a:t>Vzájemná spolupráce a podpora!</a:t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n" sz="1200"/>
              <a:t> Jdeme vždy naplno do akce.  Motivací je skvěle odvedená </a:t>
            </a:r>
            <a:endParaRPr sz="1200"/>
          </a:p>
          <a:p>
            <a:pPr indent="0" lvl="0" marL="0" rtl="0" algn="just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rPr lang="en" sz="1200"/>
              <a:t>práce a tím i výsledky. A hlavně nás testování opravdu baví.</a:t>
            </a:r>
            <a:endParaRPr sz="14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78" name="Google Shape;78;p2"/>
          <p:cNvSpPr txBox="1"/>
          <p:nvPr>
            <p:ph idx="2" type="subTitle"/>
          </p:nvPr>
        </p:nvSpPr>
        <p:spPr>
          <a:xfrm>
            <a:off x="4426100" y="4140125"/>
            <a:ext cx="41769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" lvl="0" marL="1778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" sz="1600"/>
              <a:t>,</a:t>
            </a:r>
            <a:r>
              <a:rPr lang="en" sz="1500"/>
              <a:t>,</a:t>
            </a:r>
            <a:r>
              <a:rPr lang="en" sz="1500"/>
              <a:t>Spolupráce, přátelství, týmovost, to jsme my!”</a:t>
            </a:r>
            <a:endParaRPr sz="1500"/>
          </a:p>
        </p:txBody>
      </p:sp>
      <p:sp>
        <p:nvSpPr>
          <p:cNvPr id="79" name="Google Shape;79;p2"/>
          <p:cNvSpPr txBox="1"/>
          <p:nvPr/>
        </p:nvSpPr>
        <p:spPr>
          <a:xfrm>
            <a:off x="7203625" y="1627725"/>
            <a:ext cx="1156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 Light"/>
                <a:ea typeface="Open Sans Light"/>
                <a:cs typeface="Open Sans Light"/>
                <a:sym typeface="Open Sans Light"/>
              </a:rPr>
              <a:t>NÁŠ MENTOR</a:t>
            </a:r>
            <a:endParaRPr sz="110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 Light"/>
                <a:ea typeface="Open Sans Light"/>
                <a:cs typeface="Open Sans Light"/>
                <a:sym typeface="Open Sans Light"/>
              </a:rPr>
              <a:t>Matěj Haša</a:t>
            </a:r>
            <a:endParaRPr sz="11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80" name="Google Shape;8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03625" y="496388"/>
            <a:ext cx="1090074" cy="1131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a621f93c94_0_5"/>
          <p:cNvSpPr txBox="1"/>
          <p:nvPr>
            <p:ph idx="1" type="body"/>
          </p:nvPr>
        </p:nvSpPr>
        <p:spPr>
          <a:xfrm>
            <a:off x="453200" y="1022400"/>
            <a:ext cx="8535300" cy="34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Na začátku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jsme si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stanovily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kdo je naše 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persona.</a:t>
            </a:r>
            <a:endParaRPr/>
          </a:p>
        </p:txBody>
      </p:sp>
      <p:sp>
        <p:nvSpPr>
          <p:cNvPr id="86" name="Google Shape;86;g1a621f93c94_0_5"/>
          <p:cNvSpPr txBox="1"/>
          <p:nvPr>
            <p:ph idx="1" type="body"/>
          </p:nvPr>
        </p:nvSpPr>
        <p:spPr>
          <a:xfrm>
            <a:off x="6543025" y="1022400"/>
            <a:ext cx="2056800" cy="34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Ale jelikož je nás 5 a každá má svou představu, </a:t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tak návrhy </a:t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byly různorodé.</a:t>
            </a:r>
            <a:endParaRPr/>
          </a:p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g1a621f93c94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8700" y="344575"/>
            <a:ext cx="4454325" cy="44543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g1a621f93c94_0_5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PERSONA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g1a66f740b41_2_0"/>
          <p:cNvPicPr preferRelativeResize="0"/>
          <p:nvPr/>
        </p:nvPicPr>
        <p:blipFill rotWithShape="1">
          <a:blip r:embed="rId3">
            <a:alphaModFix/>
          </a:blip>
          <a:srcRect b="10430" l="-6997" r="28897" t="-10430"/>
          <a:stretch/>
        </p:blipFill>
        <p:spPr>
          <a:xfrm>
            <a:off x="453200" y="262325"/>
            <a:ext cx="2354050" cy="21980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1a66f740b41_2_0"/>
          <p:cNvSpPr txBox="1"/>
          <p:nvPr>
            <p:ph type="title"/>
          </p:nvPr>
        </p:nvSpPr>
        <p:spPr>
          <a:xfrm>
            <a:off x="2091150" y="2007675"/>
            <a:ext cx="7161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Niki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5" name="Google Shape;95;g1a66f740b41_2_0"/>
          <p:cNvPicPr preferRelativeResize="0"/>
          <p:nvPr/>
        </p:nvPicPr>
        <p:blipFill rotWithShape="1">
          <a:blip r:embed="rId4">
            <a:alphaModFix/>
          </a:blip>
          <a:srcRect b="2846" l="21698" r="19705" t="0"/>
          <a:stretch/>
        </p:blipFill>
        <p:spPr>
          <a:xfrm>
            <a:off x="5950325" y="545300"/>
            <a:ext cx="2146725" cy="19150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1a66f740b41_2_0"/>
          <p:cNvSpPr txBox="1"/>
          <p:nvPr>
            <p:ph type="title"/>
          </p:nvPr>
        </p:nvSpPr>
        <p:spPr>
          <a:xfrm>
            <a:off x="6084800" y="1935950"/>
            <a:ext cx="10173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Lucka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7" name="Google Shape;97;g1a66f740b41_2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9494" y="1632375"/>
            <a:ext cx="2297257" cy="21980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1a66f740b41_2_0"/>
          <p:cNvSpPr txBox="1"/>
          <p:nvPr/>
        </p:nvSpPr>
        <p:spPr>
          <a:xfrm>
            <a:off x="3256425" y="3217200"/>
            <a:ext cx="1606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Veronika</a:t>
            </a:r>
            <a:endParaRPr sz="2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9" name="Google Shape;99;g1a66f740b41_2_0"/>
          <p:cNvPicPr preferRelativeResize="0"/>
          <p:nvPr/>
        </p:nvPicPr>
        <p:blipFill rotWithShape="1">
          <a:blip r:embed="rId6">
            <a:alphaModFix/>
          </a:blip>
          <a:srcRect b="19478" l="5890" r="-5890" t="0"/>
          <a:stretch/>
        </p:blipFill>
        <p:spPr>
          <a:xfrm>
            <a:off x="5909000" y="2612775"/>
            <a:ext cx="2368900" cy="191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a66f740b41_2_0"/>
          <p:cNvSpPr txBox="1"/>
          <p:nvPr>
            <p:ph type="title"/>
          </p:nvPr>
        </p:nvSpPr>
        <p:spPr>
          <a:xfrm>
            <a:off x="6236350" y="4075150"/>
            <a:ext cx="10878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Gabka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1" name="Google Shape;101;g1a66f740b41_2_0"/>
          <p:cNvPicPr preferRelativeResize="0"/>
          <p:nvPr/>
        </p:nvPicPr>
        <p:blipFill rotWithShape="1">
          <a:blip r:embed="rId7">
            <a:alphaModFix/>
          </a:blip>
          <a:srcRect b="9836" l="0" r="279" t="0"/>
          <a:stretch/>
        </p:blipFill>
        <p:spPr>
          <a:xfrm>
            <a:off x="654600" y="2571750"/>
            <a:ext cx="2146725" cy="191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1a66f740b41_2_0"/>
          <p:cNvSpPr txBox="1"/>
          <p:nvPr>
            <p:ph type="title"/>
          </p:nvPr>
        </p:nvSpPr>
        <p:spPr>
          <a:xfrm>
            <a:off x="2026200" y="3988525"/>
            <a:ext cx="8460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Peťa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3" name="Google Shape;103;g1a66f740b41_2_0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PERSONA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g1a66f740b41_2_15"/>
          <p:cNvPicPr preferRelativeResize="0"/>
          <p:nvPr/>
        </p:nvPicPr>
        <p:blipFill rotWithShape="1">
          <a:blip r:embed="rId3">
            <a:alphaModFix/>
          </a:blip>
          <a:srcRect b="0" l="8333" r="8333" t="0"/>
          <a:stretch/>
        </p:blipFill>
        <p:spPr>
          <a:xfrm>
            <a:off x="0" y="0"/>
            <a:ext cx="5715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1a66f740b41_2_15"/>
          <p:cNvSpPr txBox="1"/>
          <p:nvPr/>
        </p:nvSpPr>
        <p:spPr>
          <a:xfrm>
            <a:off x="6286475" y="516750"/>
            <a:ext cx="240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VÝSLEDNÁ PERSONA</a:t>
            </a:r>
            <a:endParaRPr b="1" sz="17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(podobnost čistě náhodná)</a:t>
            </a:r>
            <a:endParaRPr b="1" sz="11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" name="Google Shape;110;g1a66f740b41_2_15"/>
          <p:cNvSpPr txBox="1"/>
          <p:nvPr/>
        </p:nvSpPr>
        <p:spPr>
          <a:xfrm>
            <a:off x="6089700" y="1152375"/>
            <a:ext cx="30543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Věk:</a:t>
            </a: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 35-65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Vzdělání:</a:t>
            </a: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 VŠ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Koníčky:</a:t>
            </a: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golf, hunting, potápění,    společnost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Plat:</a:t>
            </a:r>
            <a:r>
              <a:rPr lang="en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nevyčíslitelný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Povaha: </a:t>
            </a: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racionální, inteligentní, neodpouští chyby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Cíle a motivace: </a:t>
            </a: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luxus, adrenalin, kvalita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a621f93c94_0_0"/>
          <p:cNvSpPr txBox="1"/>
          <p:nvPr>
            <p:ph idx="1" type="body"/>
          </p:nvPr>
        </p:nvSpPr>
        <p:spPr>
          <a:xfrm>
            <a:off x="548640" y="1115568"/>
            <a:ext cx="8238300" cy="34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Pravidelné </a:t>
            </a:r>
            <a:r>
              <a:rPr lang="en"/>
              <a:t>10 minutové</a:t>
            </a:r>
            <a:r>
              <a:rPr lang="en"/>
              <a:t> Stand-upy každou hodinu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Testování nastaveno dle priorit User Story:</a:t>
            </a:r>
            <a:endParaRPr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Highest a high priority (Test cases) - vyhrazena polovina času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Medium a Low priority (Exploratory)- ¼ času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Revize chyb, vytvoření bug reportů, kontrola TC - ¼ času</a:t>
            </a:r>
            <a:endParaRPr sz="19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1a621f93c94_0_0"/>
          <p:cNvSpPr txBox="1"/>
          <p:nvPr>
            <p:ph type="title"/>
          </p:nvPr>
        </p:nvSpPr>
        <p:spPr>
          <a:xfrm>
            <a:off x="495575" y="399600"/>
            <a:ext cx="8238300" cy="452700"/>
          </a:xfrm>
          <a:prstGeom prst="rect">
            <a:avLst/>
          </a:prstGeom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ROZVRŽENÍ HACKATONU</a:t>
            </a:r>
            <a:endParaRPr/>
          </a:p>
        </p:txBody>
      </p:sp>
      <p:pic>
        <p:nvPicPr>
          <p:cNvPr id="117" name="Google Shape;117;g1a621f93c9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7425" y="3218025"/>
            <a:ext cx="1077201" cy="153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a7d3693d31_2_0"/>
          <p:cNvSpPr txBox="1"/>
          <p:nvPr>
            <p:ph idx="1" type="body"/>
          </p:nvPr>
        </p:nvSpPr>
        <p:spPr>
          <a:xfrm>
            <a:off x="452850" y="1130106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Vytvořily jsme dohromady 37 test casů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Spustily jsme celkem </a:t>
            </a:r>
            <a:r>
              <a:rPr lang="en"/>
              <a:t>22 test cyclů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1a7d3693d31_2_0"/>
          <p:cNvSpPr txBox="1"/>
          <p:nvPr>
            <p:ph type="title"/>
          </p:nvPr>
        </p:nvSpPr>
        <p:spPr>
          <a:xfrm>
            <a:off x="452850" y="438150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PRÁCE V JIŘE</a:t>
            </a:r>
            <a:endParaRPr/>
          </a:p>
        </p:txBody>
      </p:sp>
      <p:pic>
        <p:nvPicPr>
          <p:cNvPr id="124" name="Google Shape;124;g1a7d3693d31_2_0"/>
          <p:cNvPicPr preferRelativeResize="0"/>
          <p:nvPr/>
        </p:nvPicPr>
        <p:blipFill rotWithShape="1">
          <a:blip r:embed="rId3">
            <a:alphaModFix/>
          </a:blip>
          <a:srcRect b="2334" l="0" r="0" t="0"/>
          <a:stretch/>
        </p:blipFill>
        <p:spPr>
          <a:xfrm>
            <a:off x="5834025" y="193425"/>
            <a:ext cx="3309975" cy="266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1a7d3693d31_2_0"/>
          <p:cNvPicPr preferRelativeResize="0"/>
          <p:nvPr/>
        </p:nvPicPr>
        <p:blipFill rotWithShape="1">
          <a:blip r:embed="rId4">
            <a:alphaModFix/>
          </a:blip>
          <a:srcRect b="67295" l="9660" r="10173" t="8197"/>
          <a:stretch/>
        </p:blipFill>
        <p:spPr>
          <a:xfrm>
            <a:off x="396450" y="2199650"/>
            <a:ext cx="6151425" cy="266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1a816e1dd2b_0_5"/>
          <p:cNvPicPr preferRelativeResize="0"/>
          <p:nvPr/>
        </p:nvPicPr>
        <p:blipFill rotWithShape="1">
          <a:blip r:embed="rId3">
            <a:alphaModFix/>
          </a:blip>
          <a:srcRect b="7179" l="11332" r="7832" t="14616"/>
          <a:stretch/>
        </p:blipFill>
        <p:spPr>
          <a:xfrm>
            <a:off x="5401050" y="310200"/>
            <a:ext cx="3673183" cy="2306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1a816e1dd2b_0_5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REPORTY K BUGŮM</a:t>
            </a:r>
            <a:endParaRPr/>
          </a:p>
        </p:txBody>
      </p:sp>
      <p:pic>
        <p:nvPicPr>
          <p:cNvPr id="132" name="Google Shape;132;g1a816e1dd2b_0_5"/>
          <p:cNvPicPr preferRelativeResize="0"/>
          <p:nvPr/>
        </p:nvPicPr>
        <p:blipFill rotWithShape="1">
          <a:blip r:embed="rId4">
            <a:alphaModFix/>
          </a:blip>
          <a:srcRect b="0" l="0" r="57768" t="0"/>
          <a:stretch/>
        </p:blipFill>
        <p:spPr>
          <a:xfrm>
            <a:off x="603075" y="1111800"/>
            <a:ext cx="4576200" cy="309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1a816e1dd2b_0_5"/>
          <p:cNvPicPr preferRelativeResize="0"/>
          <p:nvPr/>
        </p:nvPicPr>
        <p:blipFill rotWithShape="1">
          <a:blip r:embed="rId5">
            <a:alphaModFix/>
          </a:blip>
          <a:srcRect b="0" l="18002" r="21829" t="15980"/>
          <a:stretch/>
        </p:blipFill>
        <p:spPr>
          <a:xfrm>
            <a:off x="5324525" y="2525500"/>
            <a:ext cx="2456927" cy="222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 txBox="1"/>
          <p:nvPr>
            <p:ph idx="1" type="body"/>
          </p:nvPr>
        </p:nvSpPr>
        <p:spPr>
          <a:xfrm>
            <a:off x="453200" y="1022393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AGILE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Stanovení délky sprintu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Rozdělení rolí a činností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Testovací strategie</a:t>
            </a:r>
            <a:endParaRPr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Rozšíření aplikace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-317500" lvl="0" marL="9144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Mobilní aplikace</a:t>
            </a:r>
            <a:endParaRPr sz="1400"/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Platba kryptoměnou</a:t>
            </a:r>
            <a:endParaRPr sz="1400"/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Platba QR kódem atd.</a:t>
            </a:r>
            <a:endParaRPr sz="1400"/>
          </a:p>
        </p:txBody>
      </p:sp>
      <p:sp>
        <p:nvSpPr>
          <p:cNvPr id="139" name="Google Shape;139;p5"/>
          <p:cNvSpPr txBox="1"/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BUDOUCÍ STRATEGIE</a:t>
            </a:r>
            <a:endParaRPr/>
          </a:p>
        </p:txBody>
      </p:sp>
      <p:pic>
        <p:nvPicPr>
          <p:cNvPr id="140" name="Google Shape;14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2925" y="1022400"/>
            <a:ext cx="4648651" cy="315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